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48" r:id="rId4"/>
  </p:sldMasterIdLst>
  <p:notesMasterIdLst>
    <p:notesMasterId r:id="rId9"/>
  </p:notesMasterIdLst>
  <p:handoutMasterIdLst>
    <p:handoutMasterId r:id="rId10"/>
  </p:handoutMasterIdLst>
  <p:sldIdLst>
    <p:sldId id="2147479143" r:id="rId5"/>
    <p:sldId id="2147479114" r:id="rId6"/>
    <p:sldId id="2147479109" r:id="rId7"/>
    <p:sldId id="2147479115" r:id="rId8"/>
  </p:sldIdLst>
  <p:sldSz cx="12192000" cy="6858000"/>
  <p:notesSz cx="6858000" cy="9144000"/>
  <p:defaultTextStyle>
    <a:defPPr>
      <a:defRPr lang="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4E41DF5-8F3B-46E0-B587-CD254BA89F8C}">
          <p14:sldIdLst>
            <p14:sldId id="2147479143"/>
            <p14:sldId id="2147479114"/>
            <p14:sldId id="2147479109"/>
            <p14:sldId id="214747911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F4F3F1"/>
    <a:srgbClr val="FFFFFF"/>
    <a:srgbClr val="EBEBEB"/>
    <a:srgbClr val="8F959A"/>
    <a:srgbClr val="A8C9FE"/>
    <a:srgbClr val="0066FF"/>
    <a:srgbClr val="DC202E"/>
    <a:srgbClr val="000000"/>
    <a:srgbClr val="E0E0E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3197" autoAdjust="0"/>
  </p:normalViewPr>
  <p:slideViewPr>
    <p:cSldViewPr snapToGrid="0">
      <p:cViewPr varScale="1">
        <p:scale>
          <a:sx n="111" d="100"/>
          <a:sy n="111" d="100"/>
        </p:scale>
        <p:origin x="5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3598721-3323-42CB-96FB-C6D7D9D2061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2FF977-0234-4542-94AE-376F45A8E77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6CFF9-B101-4D5A-AE5F-81BC4D91C170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2DC7A7-567A-4A18-A303-6ED5E91C673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C55533-4890-43A5-8A14-C9DE3F25618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C57C73-0239-4725-8F06-3E607150B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95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0AA0C4-695F-4136-A1C4-C28E233376CC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0284F-7E88-4545-9BB2-221688BE3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78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spcAft>
        <a:spcPts val="600"/>
      </a:spcAft>
      <a:defRPr sz="1200" b="1" kern="1200">
        <a:solidFill>
          <a:schemeClr val="tx1"/>
        </a:solidFill>
        <a:latin typeface="+mj-lt"/>
        <a:ea typeface="+mn-ea"/>
        <a:cs typeface="+mn-cs"/>
      </a:defRPr>
    </a:lvl1pPr>
    <a:lvl2pPr marL="0" indent="0" algn="l" defTabSz="914400" rtl="0" eaLnBrk="1" latinLnBrk="0" hangingPunct="1">
      <a:spcAft>
        <a:spcPts val="600"/>
      </a:spcAft>
      <a:defRPr sz="1200" kern="1200">
        <a:solidFill>
          <a:schemeClr val="tx1"/>
        </a:solidFill>
        <a:latin typeface="+mj-lt"/>
        <a:ea typeface="+mn-ea"/>
        <a:cs typeface="+mn-cs"/>
      </a:defRPr>
    </a:lvl2pPr>
    <a:lvl3pPr marL="171450" indent="-171450" algn="l" defTabSz="914400" rtl="0" eaLnBrk="1" latinLnBrk="0" hangingPunct="1">
      <a:spcAft>
        <a:spcPts val="60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+mj-lt"/>
        <a:ea typeface="+mn-ea"/>
        <a:cs typeface="+mn-cs"/>
      </a:defRPr>
    </a:lvl3pPr>
    <a:lvl4pPr marL="400050" indent="-17145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000" kern="1200">
        <a:solidFill>
          <a:schemeClr val="tx1"/>
        </a:solidFill>
        <a:latin typeface="+mj-lt"/>
        <a:ea typeface="+mn-ea"/>
        <a:cs typeface="+mn-cs"/>
      </a:defRPr>
    </a:lvl4pPr>
    <a:lvl5pPr marL="630238" indent="-171450" algn="l" defTabSz="914400" rtl="0" eaLnBrk="1" latinLnBrk="0" hangingPunct="1">
      <a:spcAft>
        <a:spcPts val="600"/>
      </a:spcAft>
      <a:buFont typeface="Arial" panose="020B0604020202020204" pitchFamily="34" charset="0"/>
      <a:buChar char="•"/>
      <a:defRPr sz="900" kern="1200">
        <a:solidFill>
          <a:schemeClr val="tx1"/>
        </a:solidFill>
        <a:latin typeface="+mj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70284F-7E88-4545-9BB2-221688BE3F3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2198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70284F-7E88-4545-9BB2-221688BE3F3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8395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70284F-7E88-4545-9BB2-221688BE3F3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7966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70284F-7E88-4545-9BB2-221688BE3F3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2147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+ 5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7FEED254-594A-4DEF-B14F-BB320B35EA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2"/>
            <a:ext cx="2395728" cy="3009902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10">
            <a:extLst>
              <a:ext uri="{FF2B5EF4-FFF2-40B4-BE49-F238E27FC236}">
                <a16:creationId xmlns:a16="http://schemas.microsoft.com/office/drawing/2014/main" id="{D14B37AE-D376-4803-909C-43B768E77C4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450164" y="-2"/>
            <a:ext cx="2395728" cy="3009902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CC3E13D1-E94F-4B4D-83D6-B5F06339C4E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900328" y="-2"/>
            <a:ext cx="2395728" cy="3009902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0A7BAA9-D280-435E-831E-F80E2AAA107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800656" y="-2"/>
            <a:ext cx="2395728" cy="3009902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F8319823-0FB9-4E89-AEE4-CE31D964944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50492" y="-2"/>
            <a:ext cx="2395728" cy="3009902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C9632D-2F70-4D0E-B737-ACF4A2DDE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3429001"/>
            <a:ext cx="11201400" cy="952500"/>
          </a:xfrm>
        </p:spPr>
        <p:txBody>
          <a:bodyPr tIns="0" anchor="t"/>
          <a:lstStyle>
            <a:lvl1pPr algn="l">
              <a:lnSpc>
                <a:spcPct val="80000"/>
              </a:lnSpc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7C3F44-5413-48F1-ACBF-6BEAE9CA81A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800600"/>
            <a:ext cx="2819400" cy="1066801"/>
          </a:xfrm>
        </p:spPr>
        <p:txBody>
          <a:bodyPr tIns="0" bIns="182880" anchor="t" anchorCtr="0"/>
          <a:lstStyle>
            <a:lvl1pPr marL="0" indent="0" algn="l">
              <a:spcAft>
                <a:spcPts val="0"/>
              </a:spcAft>
              <a:buNone/>
              <a:defRPr sz="1600" b="0" cap="all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spcAft>
                <a:spcPts val="1200"/>
              </a:spcAft>
              <a:buNone/>
              <a:defRPr sz="1600" b="1" cap="all" baseline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Presenter’s Name</a:t>
            </a:r>
          </a:p>
          <a:p>
            <a:pPr lvl="1"/>
            <a:r>
              <a:rPr lang="en-US"/>
              <a:t>Presenter’s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79F04-7833-4562-B8D1-AC0341D757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77300" y="4800601"/>
            <a:ext cx="2819400" cy="673625"/>
          </a:xfrm>
          <a:prstGeom prst="rect">
            <a:avLst/>
          </a:prstGeom>
        </p:spPr>
        <p:txBody>
          <a:bodyPr lIns="0" tIns="0" rIns="0" bIns="0" anchor="t"/>
          <a:lstStyle>
            <a:lvl1pPr algn="r"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0A43BEBD-56B2-42F2-A52E-ADB299D805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8212" y="6008332"/>
            <a:ext cx="24446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7003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92">
          <p15:clr>
            <a:srgbClr val="FBAE40"/>
          </p15:clr>
        </p15:guide>
        <p15:guide id="2" orient="horz" pos="3024">
          <p15:clr>
            <a:srgbClr val="FBAE40"/>
          </p15:clr>
        </p15:guide>
        <p15:guide id="3" orient="horz" pos="1896">
          <p15:clr>
            <a:srgbClr val="FBAE40"/>
          </p15:clr>
        </p15:guide>
        <p15:guide id="4" orient="horz" pos="27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Footer,  Arial Bold 10pt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50F7696B-AED7-4649-B1BE-83104AF7ADDD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7400"/>
            <a:ext cx="12192000" cy="495299"/>
          </a:xfrm>
          <a:solidFill>
            <a:srgbClr val="DC202E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2548550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5372100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Footer,  Arial Bold 10pt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4600" y="1409701"/>
            <a:ext cx="5372100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4D0DF29E-4A6C-4505-AA49-6B64388E1397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37127319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3538A-4A54-4A25-9BD2-E79855D6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27C14D-9EED-4F3B-9141-0F2882919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Footer,  Arial Bold 10pt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D08997-B423-407B-B60D-8D5DFC370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D64B098-3BC3-46B7-9278-55E699AD37C8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2242278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Footer,  Arial Bold 10pt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766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+ Pics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3657600"/>
            <a:ext cx="2459736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Footer,  Arial Bold 10pt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409237" y="3657600"/>
            <a:ext cx="2459736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323174" y="3657600"/>
            <a:ext cx="2459736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C3999C7-E763-4050-BC0E-E9090F84780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9237112" y="3657600"/>
            <a:ext cx="2459736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632F1BF-A417-46F5-A2B0-EE338C9464D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5300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B664EC32-C8D7-4696-8955-D27860B1160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409935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7BC96BB2-8963-4074-99F2-2BEB65D70F6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23872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3FAAAD28-DA69-4AAE-9FAD-9F27417572F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237112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364601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3538A-4A54-4A25-9BD2-E79855D6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27C14D-9EED-4F3B-9141-0F2882919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Footer,  Arial Bold 10pt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D08997-B423-407B-B60D-8D5DFC370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166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4C770C72-1256-42F3-9BCC-CDD8F77BE7B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416690484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1" imgW="421" imgH="423" progId="TCLayout.ActiveDocument.1">
                  <p:embed/>
                </p:oleObj>
              </mc:Choice>
              <mc:Fallback>
                <p:oleObj name="think-cell Slide" r:id="rId11" imgW="421" imgH="423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4C770C72-1256-42F3-9BCC-CDD8F77BE7B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A0725EB1-83B9-456E-92F1-00465EE92A27}"/>
              </a:ext>
            </a:extLst>
          </p:cNvPr>
          <p:cNvSpPr/>
          <p:nvPr userDrawn="1">
            <p:custDataLst>
              <p:tags r:id="rId10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 dirty="0" err="1">
              <a:solidFill>
                <a:schemeClr val="tx1"/>
              </a:solidFill>
              <a:latin typeface="Arial Black" panose="020B0A04020102020204" pitchFamily="34" charset="0"/>
              <a:ea typeface="+mj-ea"/>
              <a:cs typeface="+mj-cs"/>
              <a:sym typeface="Arial Black" panose="020B0A04020102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5431E2-DC1C-4926-9681-B5EB493CA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495300"/>
            <a:ext cx="11201401" cy="4191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AB30FB-4B8F-4B77-AC4C-E2E31B2142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299" y="1409700"/>
            <a:ext cx="11201401" cy="44577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C61BD-1A56-4C96-8300-B2F24AEB8A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95299" y="6480164"/>
            <a:ext cx="5600702" cy="237617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>
              <a:defRPr sz="1000" b="1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Footer,  Arial Bold 10pt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71868-C853-40C5-8660-D23F908B5B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9755" y="6480164"/>
            <a:ext cx="496945" cy="237617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sz="1000" b="1">
                <a:solidFill>
                  <a:schemeClr val="accent3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6" name="Rectangle 23">
            <a:extLst>
              <a:ext uri="{FF2B5EF4-FFF2-40B4-BE49-F238E27FC236}">
                <a16:creationId xmlns:a16="http://schemas.microsoft.com/office/drawing/2014/main" id="{D7686E33-694A-4833-A47B-FAB757D2534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594837" y="6478016"/>
            <a:ext cx="4118435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no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" dirty="0">
                <a:solidFill>
                  <a:schemeClr val="accent3"/>
                </a:solidFill>
                <a:latin typeface="+mn-lt"/>
                <a:cs typeface="Arial" panose="020B0604020202020204" pitchFamily="34" charset="0"/>
              </a:rPr>
              <a:t>Honeywell Confidential - ©2023 by Honeywell International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415434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Honeywell Sans" panose="02010503040101060203" pitchFamily="50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460375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800"/>
        </a:spcBef>
        <a:spcAft>
          <a:spcPts val="1000"/>
        </a:spcAft>
        <a:buFont typeface="Arial" panose="020B0604020202020204" pitchFamily="34" charset="0"/>
        <a:buNone/>
        <a:defRPr sz="2400" b="1" kern="1200" baseline="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DE53C"/>
          </p15:clr>
        </p15:guide>
        <p15:guide id="2" pos="3840">
          <p15:clr>
            <a:srgbClr val="9FCC3B"/>
          </p15:clr>
        </p15:guide>
        <p15:guide id="3" orient="horz" pos="312">
          <p15:clr>
            <a:srgbClr val="9FCC3B"/>
          </p15:clr>
        </p15:guide>
        <p15:guide id="4" orient="horz" pos="4008">
          <p15:clr>
            <a:srgbClr val="FDE53C"/>
          </p15:clr>
        </p15:guide>
        <p15:guide id="6" pos="7368">
          <p15:clr>
            <a:srgbClr val="9FCC3B"/>
          </p15:clr>
        </p15:guide>
        <p15:guide id="7" orient="horz" pos="3696">
          <p15:clr>
            <a:srgbClr val="9FCC3B"/>
          </p15:clr>
        </p15:guide>
        <p15:guide id="9" orient="horz" pos="576">
          <p15:clr>
            <a:srgbClr val="9FCC3B"/>
          </p15:clr>
        </p15:guide>
        <p15:guide id="10" orient="horz" pos="888">
          <p15:clr>
            <a:srgbClr val="9FCC3B"/>
          </p15:clr>
        </p15:guide>
        <p15:guide id="11" orient="horz" pos="2304">
          <p15:clr>
            <a:srgbClr val="9FCC3B"/>
          </p15:clr>
        </p15:guide>
        <p15:guide id="12">
          <p15:clr>
            <a:srgbClr val="000000"/>
          </p15:clr>
        </p15:guide>
        <p15:guide id="13" pos="7680">
          <p15:clr>
            <a:srgbClr val="000000"/>
          </p15:clr>
        </p15:guide>
        <p15:guide id="14" orient="horz">
          <p15:clr>
            <a:srgbClr val="000000"/>
          </p15:clr>
        </p15:guide>
        <p15:guide id="15" orient="horz" pos="4320">
          <p15:clr>
            <a:srgbClr val="000000"/>
          </p15:clr>
        </p15:guide>
        <p15:guide id="16" pos="312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5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7.png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3" hidden="1">
            <a:extLst>
              <a:ext uri="{FF2B5EF4-FFF2-40B4-BE49-F238E27FC236}">
                <a16:creationId xmlns:a16="http://schemas.microsoft.com/office/drawing/2014/main" id="{AE081A0F-9FEC-4887-8646-156F1D75359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408" imgH="408" progId="TCLayout.ActiveDocument.1">
                  <p:embed/>
                </p:oleObj>
              </mc:Choice>
              <mc:Fallback>
                <p:oleObj name="think-cell Slide" r:id="rId5" imgW="408" imgH="408" progId="TCLayout.ActiveDocument.1">
                  <p:embed/>
                  <p:pic>
                    <p:nvPicPr>
                      <p:cNvPr id="14" name="Object 13" hidden="1">
                        <a:extLst>
                          <a:ext uri="{FF2B5EF4-FFF2-40B4-BE49-F238E27FC236}">
                            <a16:creationId xmlns:a16="http://schemas.microsoft.com/office/drawing/2014/main" id="{AE081A0F-9FEC-4887-8646-156F1D7535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 hidden="1">
            <a:extLst>
              <a:ext uri="{FF2B5EF4-FFF2-40B4-BE49-F238E27FC236}">
                <a16:creationId xmlns:a16="http://schemas.microsoft.com/office/drawing/2014/main" id="{396A6020-414E-4CA8-9AF8-6BB4593953B3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altLang="zh-CN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 CN Bold"/>
              <a:ea typeface="+mj-ea"/>
              <a:cs typeface="+mn-cs"/>
              <a:sym typeface="+mj-ea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629AD0-3523-40A2-A721-908E42745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94EC18-1D2B-4535-B738-0E53AFE26620}" type="slidenum">
              <a:rPr kumimoji="0" lang="es-MX" sz="1000" b="1" i="0" u="none" strike="noStrike" kern="1200" cap="none" spc="0" normalizeH="0" baseline="0" noProof="0" smtClean="0">
                <a:ln>
                  <a:noFill/>
                </a:ln>
                <a:solidFill>
                  <a:srgbClr val="707070"/>
                </a:solidFill>
                <a:effectLst/>
                <a:uLnTx/>
                <a:uFillTx/>
                <a:latin typeface="Arial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s-MX" sz="1000" b="1" i="0" u="none" strike="noStrike" kern="1200" cap="none" spc="0" normalizeH="0" baseline="0" noProof="0" dirty="0">
              <a:ln>
                <a:noFill/>
              </a:ln>
              <a:solidFill>
                <a:srgbClr val="707070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pic>
        <p:nvPicPr>
          <p:cNvPr id="3" name="Picture Placeholder 2">
            <a:extLst>
              <a:ext uri="{FF2B5EF4-FFF2-40B4-BE49-F238E27FC236}">
                <a16:creationId xmlns:a16="http://schemas.microsoft.com/office/drawing/2014/main" id="{663D6848-313E-45F6-9558-172BCCEEA0E6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41242" y="1279523"/>
            <a:ext cx="2940350" cy="1644017"/>
          </a:xfrm>
        </p:spPr>
      </p:pic>
      <p:graphicFrame>
        <p:nvGraphicFramePr>
          <p:cNvPr id="17" name="Table 25">
            <a:extLst>
              <a:ext uri="{FF2B5EF4-FFF2-40B4-BE49-F238E27FC236}">
                <a16:creationId xmlns:a16="http://schemas.microsoft.com/office/drawing/2014/main" id="{6456085C-429B-46A0-8C9F-CF2B240517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3950168"/>
              </p:ext>
            </p:extLst>
          </p:nvPr>
        </p:nvGraphicFramePr>
        <p:xfrm>
          <a:off x="544752" y="3086820"/>
          <a:ext cx="3924000" cy="3553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62000">
                  <a:extLst>
                    <a:ext uri="{9D8B030D-6E8A-4147-A177-3AD203B41FA5}">
                      <a16:colId xmlns:a16="http://schemas.microsoft.com/office/drawing/2014/main" val="470435450"/>
                    </a:ext>
                  </a:extLst>
                </a:gridCol>
                <a:gridCol w="1962000">
                  <a:extLst>
                    <a:ext uri="{9D8B030D-6E8A-4147-A177-3AD203B41FA5}">
                      <a16:colId xmlns:a16="http://schemas.microsoft.com/office/drawing/2014/main" val="1548681268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altLang="zh-CN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Válvula y actuador FCU</a:t>
                      </a:r>
                      <a:endParaRPr lang="zh-CN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3502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s" altLang="zh-CN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Válvula FCU de retorno por resorte</a:t>
                      </a:r>
                      <a:endParaRPr lang="zh-CN" alt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altLang="zh-CN" sz="1200" b="1" dirty="0"/>
                        <a:t>Serie VS9</a:t>
                      </a:r>
                      <a:endParaRPr lang="zh-CN" altLang="en-US" sz="1400" b="1" dirty="0"/>
                    </a:p>
                  </a:txBody>
                  <a:tcPr anchor="ctr">
                    <a:solidFill>
                      <a:srgbClr val="A8A8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36717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altLang="zh-CN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Patrón de válvula</a:t>
                      </a:r>
                      <a:endParaRPr lang="zh-CN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altLang="zh-CN" sz="1000" dirty="0"/>
                        <a:t>2 vías</a:t>
                      </a:r>
                      <a:r>
                        <a:rPr lang="es" altLang="en-US" sz="1000" dirty="0"/>
                        <a:t> </a:t>
                      </a:r>
                      <a:r>
                        <a:rPr lang="es" altLang="zh-CN" sz="1000" dirty="0"/>
                        <a:t>/ 3 vías</a:t>
                      </a:r>
                      <a:endParaRPr lang="zh-CN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12304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altLang="zh-CN" sz="1000" dirty="0"/>
                        <a:t>Tensión de alimentación</a:t>
                      </a:r>
                      <a:endParaRPr lang="zh-CN" altLang="en-US" sz="10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altLang="zh-CN" sz="1000" dirty="0"/>
                        <a:t>24 / 110 / 220 </a:t>
                      </a:r>
                      <a:r>
                        <a:rPr lang="en-US" altLang="zh-CN" sz="1000" dirty="0"/>
                        <a:t>VAC</a:t>
                      </a:r>
                      <a:r>
                        <a:rPr lang="es" altLang="zh-CN" sz="1000" dirty="0"/>
                        <a:t> ±10 %</a:t>
                      </a:r>
                      <a:endParaRPr lang="zh-CN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222197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altLang="zh-CN" sz="1000" dirty="0"/>
                        <a:t>Conexión</a:t>
                      </a:r>
                      <a:r>
                        <a:rPr lang="es" alt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" altLang="zh-CN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s-ES" altLang="zh-CN" sz="1000" noProof="0" dirty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Rosca</a:t>
                      </a:r>
                      <a:r>
                        <a:rPr lang="es" altLang="zh-CN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CN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altLang="zh-CN" sz="1000" dirty="0">
                          <a:highlight>
                            <a:srgbClr val="FFFF00"/>
                          </a:highlight>
                        </a:rPr>
                        <a:t>BSPP/BSPT </a:t>
                      </a:r>
                      <a:r>
                        <a:rPr lang="es" altLang="zh-CN" sz="1000" dirty="0"/>
                        <a:t>/ </a:t>
                      </a:r>
                      <a:r>
                        <a:rPr lang="en-US" altLang="zh-CN" sz="1000" dirty="0">
                          <a:highlight>
                            <a:srgbClr val="00FF00"/>
                          </a:highlight>
                        </a:rPr>
                        <a:t>NPT</a:t>
                      </a:r>
                      <a:endParaRPr lang="zh-CN" altLang="en-US" sz="1000" dirty="0">
                        <a:highlight>
                          <a:srgbClr val="00FF00"/>
                        </a:highligh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014382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altLang="zh-CN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Tamaño</a:t>
                      </a:r>
                      <a:endParaRPr lang="zh-CN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altLang="zh-CN" sz="1000" dirty="0"/>
                        <a:t>DN15/DN20/DN25</a:t>
                      </a:r>
                      <a:endParaRPr lang="zh-CN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93810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altLang="zh-CN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Válvula FCU sin retorno por resorte</a:t>
                      </a:r>
                      <a:endParaRPr lang="zh-CN" alt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altLang="zh-CN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Serie VN3/VN8</a:t>
                      </a:r>
                      <a:endParaRPr lang="zh-CN" alt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70976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altLang="zh-CN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Control</a:t>
                      </a:r>
                      <a:endParaRPr lang="zh-CN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On-Off</a:t>
                      </a:r>
                      <a:r>
                        <a:rPr lang="es" alt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" altLang="zh-CN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es-ES" altLang="zh-CN" sz="10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Modulante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790528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altLang="zh-CN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Patrón de válvula</a:t>
                      </a:r>
                      <a:endParaRPr lang="zh-CN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altLang="zh-CN" sz="1000" dirty="0"/>
                        <a:t>2 vías</a:t>
                      </a:r>
                      <a:r>
                        <a:rPr lang="es" altLang="en-US" sz="1000" dirty="0"/>
                        <a:t> </a:t>
                      </a:r>
                      <a:r>
                        <a:rPr lang="es" altLang="zh-CN" sz="1000" dirty="0"/>
                        <a:t>/ 3 vías</a:t>
                      </a:r>
                      <a:endParaRPr lang="zh-CN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95255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altLang="zh-CN" sz="1000" dirty="0"/>
                        <a:t>Tensión de alimentación</a:t>
                      </a:r>
                      <a:endParaRPr lang="zh-CN" altLang="en-US" sz="10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altLang="zh-CN" sz="1000" dirty="0"/>
                        <a:t>24 / 110 / 220 </a:t>
                      </a:r>
                      <a:r>
                        <a:rPr lang="en-US" altLang="zh-CN" sz="1000" dirty="0"/>
                        <a:t>VAC</a:t>
                      </a:r>
                      <a:r>
                        <a:rPr lang="es" altLang="zh-CN" sz="1000" dirty="0"/>
                        <a:t> ±10 %</a:t>
                      </a:r>
                      <a:endParaRPr lang="zh-CN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1870435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altLang="zh-CN" sz="1000" dirty="0"/>
                        <a:t>Conexión</a:t>
                      </a:r>
                      <a:r>
                        <a:rPr lang="es" alt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" altLang="zh-CN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s-ES" altLang="zh-CN" sz="1000" noProof="0" dirty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Rosca</a:t>
                      </a:r>
                      <a:r>
                        <a:rPr lang="es" altLang="zh-CN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CN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altLang="zh-CN" sz="1000" dirty="0">
                          <a:highlight>
                            <a:srgbClr val="FFFF00"/>
                          </a:highlight>
                        </a:rPr>
                        <a:t>BSPP/BSPT </a:t>
                      </a:r>
                      <a:r>
                        <a:rPr lang="es" altLang="zh-CN" sz="1000" dirty="0"/>
                        <a:t>/ </a:t>
                      </a:r>
                      <a:r>
                        <a:rPr lang="en-US" altLang="zh-CN" sz="1000" dirty="0">
                          <a:highlight>
                            <a:srgbClr val="00FF00"/>
                          </a:highlight>
                        </a:rPr>
                        <a:t>NPT</a:t>
                      </a:r>
                      <a:endParaRPr lang="zh-CN" altLang="en-US" sz="1000" dirty="0">
                        <a:highlight>
                          <a:srgbClr val="00FF00"/>
                        </a:highligh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356782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altLang="zh-CN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Tamaño</a:t>
                      </a:r>
                      <a:endParaRPr lang="zh-CN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altLang="zh-CN" sz="1000" dirty="0"/>
                        <a:t>DN15/DN20/DN25/ </a:t>
                      </a:r>
                      <a:r>
                        <a:rPr lang="es" altLang="zh-CN" sz="1000" dirty="0">
                          <a:solidFill>
                            <a:schemeClr val="accent1"/>
                          </a:solidFill>
                        </a:rPr>
                        <a:t>DN32</a:t>
                      </a:r>
                      <a:endParaRPr lang="zh-CN" altLang="en-US" sz="10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4864209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31376D2A-F83D-1E8A-D86C-105CFCBEB286}"/>
              </a:ext>
            </a:extLst>
          </p:cNvPr>
          <p:cNvSpPr txBox="1">
            <a:spLocks/>
          </p:cNvSpPr>
          <p:nvPr/>
        </p:nvSpPr>
        <p:spPr>
          <a:xfrm>
            <a:off x="663851" y="282734"/>
            <a:ext cx="11201401" cy="35041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200" kern="1200" cap="all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altLang="zh-CN" sz="2800" b="0" i="0" u="none" strike="noStrike" kern="1200" cap="all" spc="0" normalizeH="0" baseline="0" noProof="0" dirty="0">
                <a:ln>
                  <a:noFill/>
                </a:ln>
                <a:solidFill>
                  <a:srgbClr val="DC202E"/>
                </a:solidFill>
                <a:effectLst/>
                <a:uLnTx/>
                <a:uFillTx/>
                <a:latin typeface="Arial Black"/>
                <a:cs typeface="+mj-cs"/>
              </a:rPr>
              <a:t>Oferta E2R | </a:t>
            </a:r>
            <a:r>
              <a:rPr kumimoji="0" lang="es-MX" altLang="zh-CN" sz="28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cs typeface="Calibri" panose="020F0502020204030204" pitchFamily="34" charset="0"/>
              </a:rPr>
              <a:t>FCU</a:t>
            </a:r>
          </a:p>
        </p:txBody>
      </p:sp>
      <p:sp>
        <p:nvSpPr>
          <p:cNvPr id="6" name="Explosion: 8 Points 5">
            <a:extLst>
              <a:ext uri="{FF2B5EF4-FFF2-40B4-BE49-F238E27FC236}">
                <a16:creationId xmlns:a16="http://schemas.microsoft.com/office/drawing/2014/main" id="{419E1D54-05A6-1DD9-041D-60CFC09BDEDB}"/>
              </a:ext>
            </a:extLst>
          </p:cNvPr>
          <p:cNvSpPr/>
          <p:nvPr/>
        </p:nvSpPr>
        <p:spPr>
          <a:xfrm>
            <a:off x="50650" y="573996"/>
            <a:ext cx="1847232" cy="1479998"/>
          </a:xfrm>
          <a:prstGeom prst="irregularSeal1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En lista 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3153FE2-5AE2-1E33-8FE5-67D8D9D02B33}"/>
              </a:ext>
            </a:extLst>
          </p:cNvPr>
          <p:cNvGrpSpPr/>
          <p:nvPr/>
        </p:nvGrpSpPr>
        <p:grpSpPr>
          <a:xfrm>
            <a:off x="4847269" y="1518752"/>
            <a:ext cx="6849431" cy="4467849"/>
            <a:chOff x="4153467" y="1601926"/>
            <a:chExt cx="6849431" cy="4467849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260E960B-1C1E-17E3-324D-5E818A5F7B9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153467" y="1601926"/>
              <a:ext cx="6849431" cy="4467849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5AC6280-0232-7254-D820-6ECE3D4B2B73}"/>
                </a:ext>
              </a:extLst>
            </p:cNvPr>
            <p:cNvSpPr txBox="1"/>
            <p:nvPr/>
          </p:nvSpPr>
          <p:spPr>
            <a:xfrm>
              <a:off x="5757731" y="5324103"/>
              <a:ext cx="461369" cy="2608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l"/>
              <a:r>
                <a:rPr lang="es" sz="1100" dirty="0">
                  <a:solidFill>
                    <a:schemeClr val="bg1"/>
                  </a:solidFill>
                </a:rPr>
                <a:t>Trampa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A004EE6-61AC-919B-C3C7-21E0125B28D4}"/>
                </a:ext>
              </a:extLst>
            </p:cNvPr>
            <p:cNvSpPr txBox="1"/>
            <p:nvPr/>
          </p:nvSpPr>
          <p:spPr>
            <a:xfrm>
              <a:off x="7855448" y="5337354"/>
              <a:ext cx="461369" cy="2608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l"/>
              <a:r>
                <a:rPr lang="es" sz="900" dirty="0">
                  <a:solidFill>
                    <a:schemeClr val="bg1"/>
                  </a:solidFill>
                </a:rPr>
                <a:t>Colector de agua</a:t>
              </a:r>
              <a:endParaRPr lang="en-US" sz="11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2709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3" hidden="1">
            <a:extLst>
              <a:ext uri="{FF2B5EF4-FFF2-40B4-BE49-F238E27FC236}">
                <a16:creationId xmlns:a16="http://schemas.microsoft.com/office/drawing/2014/main" id="{AE081A0F-9FEC-4887-8646-156F1D75359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408" imgH="408" progId="TCLayout.ActiveDocument.1">
                  <p:embed/>
                </p:oleObj>
              </mc:Choice>
              <mc:Fallback>
                <p:oleObj name="think-cell Slide" r:id="rId5" imgW="408" imgH="408" progId="TCLayout.ActiveDocument.1">
                  <p:embed/>
                  <p:pic>
                    <p:nvPicPr>
                      <p:cNvPr id="14" name="Object 13" hidden="1">
                        <a:extLst>
                          <a:ext uri="{FF2B5EF4-FFF2-40B4-BE49-F238E27FC236}">
                            <a16:creationId xmlns:a16="http://schemas.microsoft.com/office/drawing/2014/main" id="{AE081A0F-9FEC-4887-8646-156F1D7535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 hidden="1">
            <a:extLst>
              <a:ext uri="{FF2B5EF4-FFF2-40B4-BE49-F238E27FC236}">
                <a16:creationId xmlns:a16="http://schemas.microsoft.com/office/drawing/2014/main" id="{396A6020-414E-4CA8-9AF8-6BB4593953B3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altLang="zh-CN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 CN Bold"/>
              <a:ea typeface="+mj-ea"/>
              <a:cs typeface="+mn-cs"/>
              <a:sym typeface="+mj-ea"/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6770B4D3-C0AE-CB60-C1D8-4BC6399DFD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432896"/>
              </p:ext>
            </p:extLst>
          </p:nvPr>
        </p:nvGraphicFramePr>
        <p:xfrm>
          <a:off x="4977442" y="1669076"/>
          <a:ext cx="6245528" cy="4086225"/>
        </p:xfrm>
        <a:graphic>
          <a:graphicData uri="http://schemas.openxmlformats.org/drawingml/2006/table">
            <a:tbl>
              <a:tblPr/>
              <a:tblGrid>
                <a:gridCol w="756379">
                  <a:extLst>
                    <a:ext uri="{9D8B030D-6E8A-4147-A177-3AD203B41FA5}">
                      <a16:colId xmlns:a16="http://schemas.microsoft.com/office/drawing/2014/main" val="1415217158"/>
                    </a:ext>
                  </a:extLst>
                </a:gridCol>
                <a:gridCol w="756379">
                  <a:extLst>
                    <a:ext uri="{9D8B030D-6E8A-4147-A177-3AD203B41FA5}">
                      <a16:colId xmlns:a16="http://schemas.microsoft.com/office/drawing/2014/main" val="261871981"/>
                    </a:ext>
                  </a:extLst>
                </a:gridCol>
                <a:gridCol w="756379">
                  <a:extLst>
                    <a:ext uri="{9D8B030D-6E8A-4147-A177-3AD203B41FA5}">
                      <a16:colId xmlns:a16="http://schemas.microsoft.com/office/drawing/2014/main" val="2050451153"/>
                    </a:ext>
                  </a:extLst>
                </a:gridCol>
                <a:gridCol w="756379">
                  <a:extLst>
                    <a:ext uri="{9D8B030D-6E8A-4147-A177-3AD203B41FA5}">
                      <a16:colId xmlns:a16="http://schemas.microsoft.com/office/drawing/2014/main" val="1475333912"/>
                    </a:ext>
                  </a:extLst>
                </a:gridCol>
                <a:gridCol w="756379">
                  <a:extLst>
                    <a:ext uri="{9D8B030D-6E8A-4147-A177-3AD203B41FA5}">
                      <a16:colId xmlns:a16="http://schemas.microsoft.com/office/drawing/2014/main" val="662255304"/>
                    </a:ext>
                  </a:extLst>
                </a:gridCol>
                <a:gridCol w="756379">
                  <a:extLst>
                    <a:ext uri="{9D8B030D-6E8A-4147-A177-3AD203B41FA5}">
                      <a16:colId xmlns:a16="http://schemas.microsoft.com/office/drawing/2014/main" val="1002661965"/>
                    </a:ext>
                  </a:extLst>
                </a:gridCol>
                <a:gridCol w="1707254">
                  <a:extLst>
                    <a:ext uri="{9D8B030D-6E8A-4147-A177-3AD203B41FA5}">
                      <a16:colId xmlns:a16="http://schemas.microsoft.com/office/drawing/2014/main" val="31805155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Aptos Narrow" panose="020B0004020202020204" pitchFamily="34" charset="0"/>
                        </a:rPr>
                        <a:t>VS</a:t>
                      </a:r>
                      <a:endParaRPr lang="en-US" sz="2000" b="1" i="0" u="none" strike="noStrike" dirty="0">
                        <a:solidFill>
                          <a:srgbClr val="C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Válvula de control FCU con retorno por resorte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61585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Serie 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8371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2000" b="1" i="0" u="none" strike="noStrike">
                          <a:solidFill>
                            <a:srgbClr val="C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Válvula de 2 vías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80147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2000" b="1" i="0" u="none" strike="noStrike">
                          <a:solidFill>
                            <a:srgbClr val="C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Válvula de 3 vías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2777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2000" b="1" i="0" u="none" strike="noStrike">
                          <a:solidFill>
                            <a:srgbClr val="C00000"/>
                          </a:solidFill>
                          <a:effectLst/>
                          <a:latin typeface="Aptos Narrow" panose="020B0004020202020204" pitchFamily="34" charset="0"/>
                        </a:rPr>
                        <a:t>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24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VAC</a:t>
                      </a:r>
                      <a:endParaRPr lang="es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9207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2000" b="1" i="0" u="none" strike="noStrike">
                          <a:solidFill>
                            <a:srgbClr val="C00000"/>
                          </a:solidFill>
                          <a:effectLst/>
                          <a:latin typeface="Aptos Narrow" panose="020B0004020202020204" pitchFamily="34" charset="0"/>
                        </a:rPr>
                        <a:t>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110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VAC</a:t>
                      </a:r>
                      <a:endParaRPr lang="es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2731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2000" b="1" i="0" u="none" strike="noStrike">
                          <a:solidFill>
                            <a:srgbClr val="C00000"/>
                          </a:solidFill>
                          <a:effectLst/>
                          <a:latin typeface="Aptos Narrow" panose="020B0004020202020204" pitchFamily="34" charset="0"/>
                        </a:rPr>
                        <a:t>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220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VAC</a:t>
                      </a:r>
                      <a:endParaRPr lang="es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4338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2000" b="1" i="0" u="none" strike="noStrike">
                          <a:solidFill>
                            <a:srgbClr val="C00000"/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 15 - 1/2"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32002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2000" b="1" i="0" u="none" strike="noStrike">
                          <a:solidFill>
                            <a:srgbClr val="C00000"/>
                          </a:solidFill>
                          <a:effectLst/>
                          <a:latin typeface="Aptos Narrow" panose="020B00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 20 - 3/4"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017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2000" b="1" i="0" u="none" strike="noStrike">
                          <a:solidFill>
                            <a:srgbClr val="C00000"/>
                          </a:solidFill>
                          <a:effectLst/>
                          <a:latin typeface="Aptos Narrow" panose="020B00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 25 - 1"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401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Aptos Narrow" panose="020B0004020202020204" pitchFamily="34" charset="0"/>
                        </a:rPr>
                        <a:t>PP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BSP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85772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2000" b="1" i="0" u="none" strike="noStrike">
                          <a:solidFill>
                            <a:srgbClr val="C00000"/>
                          </a:solidFill>
                          <a:effectLst/>
                          <a:latin typeface="Aptos Narrow" panose="020B0004020202020204" pitchFamily="34" charset="0"/>
                        </a:rPr>
                        <a:t>PT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BSPT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00430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Aptos Narrow" panose="020B0004020202020204" pitchFamily="34" charset="0"/>
                        </a:rPr>
                        <a:t>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NPT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9656492"/>
                  </a:ext>
                </a:extLst>
              </a:tr>
            </a:tbl>
          </a:graphicData>
        </a:graphic>
      </p:graphicFrame>
      <p:sp>
        <p:nvSpPr>
          <p:cNvPr id="19" name="Title 1">
            <a:extLst>
              <a:ext uri="{FF2B5EF4-FFF2-40B4-BE49-F238E27FC236}">
                <a16:creationId xmlns:a16="http://schemas.microsoft.com/office/drawing/2014/main" id="{B8EF3521-EE7A-6F5D-1483-978ADBBAB75C}"/>
              </a:ext>
            </a:extLst>
          </p:cNvPr>
          <p:cNvSpPr txBox="1">
            <a:spLocks/>
          </p:cNvSpPr>
          <p:nvPr/>
        </p:nvSpPr>
        <p:spPr>
          <a:xfrm>
            <a:off x="398474" y="274454"/>
            <a:ext cx="12227638" cy="35317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200" kern="1200" cap="all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altLang="zh-CN" sz="2800" i="0" u="none" strike="noStrike" kern="1200" cap="all" spc="0" normalizeH="0" baseline="0" noProof="0" dirty="0">
                <a:ln>
                  <a:noFill/>
                </a:ln>
                <a:solidFill>
                  <a:srgbClr val="DC202E"/>
                </a:solidFill>
                <a:effectLst/>
                <a:uLnTx/>
                <a:uFillTx/>
                <a:latin typeface="Arial Black"/>
              </a:rPr>
              <a:t>vs9 válvulas para </a:t>
            </a:r>
            <a:r>
              <a:rPr kumimoji="0" lang="es-MX" altLang="zh-CN" sz="2800" i="0" u="none" strike="noStrike" kern="1200" cap="all" spc="0" normalizeH="0" baseline="0" noProof="0" dirty="0" err="1">
                <a:ln>
                  <a:noFill/>
                </a:ln>
                <a:solidFill>
                  <a:srgbClr val="DC202E"/>
                </a:solidFill>
                <a:effectLst/>
                <a:uLnTx/>
                <a:uFillTx/>
                <a:latin typeface="Arial Black"/>
              </a:rPr>
              <a:t>fcu</a:t>
            </a:r>
            <a:r>
              <a:rPr kumimoji="0" lang="es-MX" altLang="zh-CN" sz="2800" i="0" u="none" strike="noStrike" kern="1200" cap="all" spc="0" normalizeH="0" baseline="0" noProof="0" dirty="0">
                <a:ln>
                  <a:noFill/>
                </a:ln>
                <a:solidFill>
                  <a:srgbClr val="DC202E"/>
                </a:solidFill>
                <a:effectLst/>
                <a:uLnTx/>
                <a:uFillTx/>
                <a:latin typeface="Arial Black"/>
              </a:rPr>
              <a:t> con retorno por resorte</a:t>
            </a:r>
            <a:endParaRPr kumimoji="0" lang="es-MX" altLang="zh-CN" sz="2800" b="1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B8D8F4-60EB-6B73-8CE6-E2DE32DFB62E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49872" y="1372512"/>
            <a:ext cx="2450804" cy="2920237"/>
          </a:xfrm>
          <a:prstGeom prst="rect">
            <a:avLst/>
          </a:prstGeom>
        </p:spPr>
      </p:pic>
      <p:graphicFrame>
        <p:nvGraphicFramePr>
          <p:cNvPr id="5" name="Table 25">
            <a:extLst>
              <a:ext uri="{FF2B5EF4-FFF2-40B4-BE49-F238E27FC236}">
                <a16:creationId xmlns:a16="http://schemas.microsoft.com/office/drawing/2014/main" id="{BD922D2E-4330-94E1-8FE7-EB69BFEB7E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2191350"/>
              </p:ext>
            </p:extLst>
          </p:nvPr>
        </p:nvGraphicFramePr>
        <p:xfrm>
          <a:off x="1189284" y="4447964"/>
          <a:ext cx="3924000" cy="1836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62000">
                  <a:extLst>
                    <a:ext uri="{9D8B030D-6E8A-4147-A177-3AD203B41FA5}">
                      <a16:colId xmlns:a16="http://schemas.microsoft.com/office/drawing/2014/main" val="470435450"/>
                    </a:ext>
                  </a:extLst>
                </a:gridCol>
                <a:gridCol w="1962000">
                  <a:extLst>
                    <a:ext uri="{9D8B030D-6E8A-4147-A177-3AD203B41FA5}">
                      <a16:colId xmlns:a16="http://schemas.microsoft.com/office/drawing/2014/main" val="1548681268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altLang="zh-CN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Válvula y actuador FCU</a:t>
                      </a:r>
                      <a:endParaRPr lang="zh-CN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3502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s" altLang="zh-CN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Válvula FCU de retorno por resorte</a:t>
                      </a:r>
                      <a:endParaRPr lang="zh-CN" alt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altLang="zh-CN" sz="1200" b="1" dirty="0"/>
                        <a:t>Serie </a:t>
                      </a:r>
                      <a:endParaRPr lang="zh-CN" altLang="en-US" sz="1400" b="1" dirty="0"/>
                    </a:p>
                  </a:txBody>
                  <a:tcPr anchor="ctr">
                    <a:solidFill>
                      <a:srgbClr val="A8A8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36717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altLang="zh-CN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Patron de válvula</a:t>
                      </a:r>
                      <a:endParaRPr lang="zh-CN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altLang="zh-CN" sz="1000" dirty="0"/>
                        <a:t>2 vías</a:t>
                      </a:r>
                      <a:r>
                        <a:rPr lang="es" altLang="en-US" sz="1000" dirty="0"/>
                        <a:t> </a:t>
                      </a:r>
                      <a:r>
                        <a:rPr lang="es" altLang="zh-CN" sz="1000" dirty="0"/>
                        <a:t>/ 3 vías</a:t>
                      </a:r>
                      <a:endParaRPr lang="zh-CN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12304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altLang="zh-CN" sz="1000" dirty="0"/>
                        <a:t>Tensión de alimentación</a:t>
                      </a:r>
                      <a:endParaRPr lang="zh-CN" altLang="en-US" sz="10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altLang="zh-CN" sz="1000" dirty="0"/>
                        <a:t>24 / 110 / 220 </a:t>
                      </a:r>
                      <a:r>
                        <a:rPr lang="en-US" altLang="zh-CN" sz="1000" dirty="0"/>
                        <a:t>VAC</a:t>
                      </a:r>
                      <a:r>
                        <a:rPr lang="es" altLang="zh-CN" sz="1000" dirty="0"/>
                        <a:t> ±10%</a:t>
                      </a:r>
                      <a:endParaRPr lang="zh-CN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222197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altLang="zh-CN" sz="1000" dirty="0"/>
                        <a:t>Conexión</a:t>
                      </a:r>
                      <a:r>
                        <a:rPr lang="es" alt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" altLang="zh-CN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s-ES" altLang="zh-CN" sz="1000" noProof="0" dirty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Rosca</a:t>
                      </a:r>
                      <a:r>
                        <a:rPr lang="es" altLang="zh-CN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CN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altLang="zh-CN" sz="1000" dirty="0">
                          <a:highlight>
                            <a:srgbClr val="FFFF00"/>
                          </a:highlight>
                        </a:rPr>
                        <a:t>BSPP/BSPT </a:t>
                      </a:r>
                      <a:r>
                        <a:rPr lang="es" altLang="zh-CN" sz="1000" dirty="0"/>
                        <a:t>/ </a:t>
                      </a:r>
                      <a:r>
                        <a:rPr lang="en-US" altLang="zh-CN" sz="1000" dirty="0">
                          <a:highlight>
                            <a:srgbClr val="00FF00"/>
                          </a:highlight>
                        </a:rPr>
                        <a:t>NPT</a:t>
                      </a:r>
                      <a:endParaRPr lang="zh-CN" altLang="en-US" sz="1000" dirty="0">
                        <a:highlight>
                          <a:srgbClr val="00FF00"/>
                        </a:highligh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014382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altLang="zh-CN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Tamaño</a:t>
                      </a:r>
                      <a:endParaRPr lang="zh-CN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altLang="zh-CN" sz="1000" dirty="0"/>
                        <a:t>DN15/DN20/DN25</a:t>
                      </a:r>
                      <a:endParaRPr lang="zh-CN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938108"/>
                  </a:ext>
                </a:extLst>
              </a:tr>
            </a:tbl>
          </a:graphicData>
        </a:graphic>
      </p:graphicFrame>
      <p:sp>
        <p:nvSpPr>
          <p:cNvPr id="7" name="Explosion: 8 Points 6">
            <a:extLst>
              <a:ext uri="{FF2B5EF4-FFF2-40B4-BE49-F238E27FC236}">
                <a16:creationId xmlns:a16="http://schemas.microsoft.com/office/drawing/2014/main" id="{203C01B1-2B40-D7CC-AEEA-1A3D5BDA6942}"/>
              </a:ext>
            </a:extLst>
          </p:cNvPr>
          <p:cNvSpPr/>
          <p:nvPr/>
        </p:nvSpPr>
        <p:spPr>
          <a:xfrm>
            <a:off x="398474" y="1022095"/>
            <a:ext cx="1847232" cy="1768882"/>
          </a:xfrm>
          <a:prstGeom prst="irregularSeal1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En lista </a:t>
            </a:r>
          </a:p>
        </p:txBody>
      </p:sp>
    </p:spTree>
    <p:extLst>
      <p:ext uri="{BB962C8B-B14F-4D97-AF65-F5344CB8AC3E}">
        <p14:creationId xmlns:p14="http://schemas.microsoft.com/office/powerpoint/2010/main" val="4036651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3" hidden="1">
            <a:extLst>
              <a:ext uri="{FF2B5EF4-FFF2-40B4-BE49-F238E27FC236}">
                <a16:creationId xmlns:a16="http://schemas.microsoft.com/office/drawing/2014/main" id="{AE081A0F-9FEC-4887-8646-156F1D75359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408" imgH="408" progId="TCLayout.ActiveDocument.1">
                  <p:embed/>
                </p:oleObj>
              </mc:Choice>
              <mc:Fallback>
                <p:oleObj name="think-cell Slide" r:id="rId5" imgW="408" imgH="408" progId="TCLayout.ActiveDocument.1">
                  <p:embed/>
                  <p:pic>
                    <p:nvPicPr>
                      <p:cNvPr id="14" name="Object 13" hidden="1">
                        <a:extLst>
                          <a:ext uri="{FF2B5EF4-FFF2-40B4-BE49-F238E27FC236}">
                            <a16:creationId xmlns:a16="http://schemas.microsoft.com/office/drawing/2014/main" id="{AE081A0F-9FEC-4887-8646-156F1D7535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 hidden="1">
            <a:extLst>
              <a:ext uri="{FF2B5EF4-FFF2-40B4-BE49-F238E27FC236}">
                <a16:creationId xmlns:a16="http://schemas.microsoft.com/office/drawing/2014/main" id="{396A6020-414E-4CA8-9AF8-6BB4593953B3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altLang="zh-CN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 CN Bold"/>
              <a:ea typeface="+mj-ea"/>
              <a:cs typeface="+mn-cs"/>
              <a:sym typeface="+mj-ea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629AD0-3523-40A2-A721-908E42745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94EC18-1D2B-4535-B738-0E53AFE26620}" type="slidenum">
              <a:rPr kumimoji="0" lang="es-MX" sz="1000" b="1" i="0" u="none" strike="noStrike" kern="1200" cap="none" spc="0" normalizeH="0" baseline="0" noProof="0" smtClean="0">
                <a:ln>
                  <a:noFill/>
                </a:ln>
                <a:solidFill>
                  <a:srgbClr val="707070"/>
                </a:solidFill>
                <a:effectLst/>
                <a:uLnTx/>
                <a:uFillTx/>
                <a:latin typeface="Arial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MX" sz="1000" b="1" i="0" u="none" strike="noStrike" kern="1200" cap="none" spc="0" normalizeH="0" baseline="0" noProof="0" dirty="0">
              <a:ln>
                <a:noFill/>
              </a:ln>
              <a:solidFill>
                <a:srgbClr val="707070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376D2A-F83D-1E8A-D86C-105CFCBEB286}"/>
              </a:ext>
            </a:extLst>
          </p:cNvPr>
          <p:cNvSpPr txBox="1">
            <a:spLocks/>
          </p:cNvSpPr>
          <p:nvPr/>
        </p:nvSpPr>
        <p:spPr>
          <a:xfrm>
            <a:off x="322274" y="279537"/>
            <a:ext cx="12227638" cy="59811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200" kern="1200" cap="all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altLang="zh-CN" sz="2400" i="0" u="none" strike="noStrike" kern="1200" cap="all" spc="0" normalizeH="0" baseline="0" noProof="0" dirty="0">
                <a:ln>
                  <a:noFill/>
                </a:ln>
                <a:solidFill>
                  <a:srgbClr val="DC202E"/>
                </a:solidFill>
                <a:effectLst/>
                <a:uLnTx/>
                <a:uFillTx/>
                <a:latin typeface="Arial Black"/>
              </a:rPr>
              <a:t>vs9 válvulas para </a:t>
            </a:r>
            <a:r>
              <a:rPr kumimoji="0" lang="es-MX" altLang="zh-CN" sz="2400" i="0" u="none" strike="noStrike" kern="1200" cap="all" spc="0" normalizeH="0" baseline="0" noProof="0" dirty="0" err="1">
                <a:ln>
                  <a:noFill/>
                </a:ln>
                <a:solidFill>
                  <a:srgbClr val="DC202E"/>
                </a:solidFill>
                <a:effectLst/>
                <a:uLnTx/>
                <a:uFillTx/>
                <a:latin typeface="Arial Black"/>
              </a:rPr>
              <a:t>fcu</a:t>
            </a:r>
            <a:r>
              <a:rPr kumimoji="0" lang="es-MX" altLang="zh-CN" sz="2400" i="0" u="none" strike="noStrike" kern="1200" cap="all" spc="0" normalizeH="0" baseline="0" noProof="0" dirty="0">
                <a:ln>
                  <a:noFill/>
                </a:ln>
                <a:solidFill>
                  <a:srgbClr val="DC202E"/>
                </a:solidFill>
                <a:effectLst/>
                <a:uLnTx/>
                <a:uFillTx/>
                <a:latin typeface="Arial Black"/>
              </a:rPr>
              <a:t> con retorno por resorte – NPT </a:t>
            </a:r>
            <a:endParaRPr kumimoji="0" lang="es-MX" altLang="zh-CN" sz="2400" b="1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altLang="zh-CN" sz="2400" b="1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/>
              <a:cs typeface="Calibri" panose="020F0502020204030204" pitchFamily="34" charset="0"/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0A59621B-56F0-D678-5F13-CA4104070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814522"/>
              </p:ext>
            </p:extLst>
          </p:nvPr>
        </p:nvGraphicFramePr>
        <p:xfrm>
          <a:off x="419100" y="698503"/>
          <a:ext cx="11353800" cy="6019278"/>
        </p:xfrm>
        <a:graphic>
          <a:graphicData uri="http://schemas.openxmlformats.org/drawingml/2006/table">
            <a:tbl>
              <a:tblPr/>
              <a:tblGrid>
                <a:gridCol w="933468">
                  <a:extLst>
                    <a:ext uri="{9D8B030D-6E8A-4147-A177-3AD203B41FA5}">
                      <a16:colId xmlns:a16="http://schemas.microsoft.com/office/drawing/2014/main" val="99342447"/>
                    </a:ext>
                  </a:extLst>
                </a:gridCol>
                <a:gridCol w="1004492">
                  <a:extLst>
                    <a:ext uri="{9D8B030D-6E8A-4147-A177-3AD203B41FA5}">
                      <a16:colId xmlns:a16="http://schemas.microsoft.com/office/drawing/2014/main" val="2113307319"/>
                    </a:ext>
                  </a:extLst>
                </a:gridCol>
                <a:gridCol w="919939">
                  <a:extLst>
                    <a:ext uri="{9D8B030D-6E8A-4147-A177-3AD203B41FA5}">
                      <a16:colId xmlns:a16="http://schemas.microsoft.com/office/drawing/2014/main" val="2925445"/>
                    </a:ext>
                  </a:extLst>
                </a:gridCol>
                <a:gridCol w="960523">
                  <a:extLst>
                    <a:ext uri="{9D8B030D-6E8A-4147-A177-3AD203B41FA5}">
                      <a16:colId xmlns:a16="http://schemas.microsoft.com/office/drawing/2014/main" val="2700604651"/>
                    </a:ext>
                  </a:extLst>
                </a:gridCol>
                <a:gridCol w="703482">
                  <a:extLst>
                    <a:ext uri="{9D8B030D-6E8A-4147-A177-3AD203B41FA5}">
                      <a16:colId xmlns:a16="http://schemas.microsoft.com/office/drawing/2014/main" val="3154493718"/>
                    </a:ext>
                  </a:extLst>
                </a:gridCol>
                <a:gridCol w="753389">
                  <a:extLst>
                    <a:ext uri="{9D8B030D-6E8A-4147-A177-3AD203B41FA5}">
                      <a16:colId xmlns:a16="http://schemas.microsoft.com/office/drawing/2014/main" val="2244193602"/>
                    </a:ext>
                  </a:extLst>
                </a:gridCol>
                <a:gridCol w="1086490">
                  <a:extLst>
                    <a:ext uri="{9D8B030D-6E8A-4147-A177-3AD203B41FA5}">
                      <a16:colId xmlns:a16="http://schemas.microsoft.com/office/drawing/2014/main" val="1476879988"/>
                    </a:ext>
                  </a:extLst>
                </a:gridCol>
                <a:gridCol w="933468">
                  <a:extLst>
                    <a:ext uri="{9D8B030D-6E8A-4147-A177-3AD203B41FA5}">
                      <a16:colId xmlns:a16="http://schemas.microsoft.com/office/drawing/2014/main" val="3312705281"/>
                    </a:ext>
                  </a:extLst>
                </a:gridCol>
                <a:gridCol w="919939">
                  <a:extLst>
                    <a:ext uri="{9D8B030D-6E8A-4147-A177-3AD203B41FA5}">
                      <a16:colId xmlns:a16="http://schemas.microsoft.com/office/drawing/2014/main" val="3374210761"/>
                    </a:ext>
                  </a:extLst>
                </a:gridCol>
                <a:gridCol w="1014637">
                  <a:extLst>
                    <a:ext uri="{9D8B030D-6E8A-4147-A177-3AD203B41FA5}">
                      <a16:colId xmlns:a16="http://schemas.microsoft.com/office/drawing/2014/main" val="307828875"/>
                    </a:ext>
                  </a:extLst>
                </a:gridCol>
                <a:gridCol w="946994">
                  <a:extLst>
                    <a:ext uri="{9D8B030D-6E8A-4147-A177-3AD203B41FA5}">
                      <a16:colId xmlns:a16="http://schemas.microsoft.com/office/drawing/2014/main" val="1624882620"/>
                    </a:ext>
                  </a:extLst>
                </a:gridCol>
                <a:gridCol w="1176979">
                  <a:extLst>
                    <a:ext uri="{9D8B030D-6E8A-4147-A177-3AD203B41FA5}">
                      <a16:colId xmlns:a16="http://schemas.microsoft.com/office/drawing/2014/main" val="3068251973"/>
                    </a:ext>
                  </a:extLst>
                </a:gridCol>
              </a:tblGrid>
              <a:tr h="494775"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SKU</a:t>
                      </a:r>
                    </a:p>
                  </a:txBody>
                  <a:tcPr marL="5294" marR="5294" marT="5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i="0" u="none" strike="noStrike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Conexión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Medio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Temperatura </a:t>
                      </a:r>
                    </a:p>
                    <a:p>
                      <a:pPr algn="ctr" fontAlgn="ctr"/>
                      <a:r>
                        <a:rPr lang="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del Medio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Material del Cuerpo 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Patrón de cuerpo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i="0" u="none" strike="noStrike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DN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Tamaño</a:t>
                      </a:r>
                    </a:p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Nominal</a:t>
                      </a:r>
                      <a:b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(pulgadas)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Kvs </a:t>
                      </a:r>
                      <a:b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m3/h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Presión </a:t>
                      </a:r>
                    </a:p>
                    <a:p>
                      <a:pPr algn="ctr" fontAlgn="ctr"/>
                      <a:r>
                        <a:rPr lang="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diferencial </a:t>
                      </a:r>
                      <a:b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de cierre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Voltaje del actuador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Tipo de actuador</a:t>
                      </a:r>
                    </a:p>
                  </a:txBody>
                  <a:tcPr marL="5294" marR="5294" marT="5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31512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VS92A15NT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NPT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rowSpan="18"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Agua fría y caliente, hasta un 50% de solución de glicol.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rowSpan="18"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0° a 94°C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8"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Bronce</a:t>
                      </a:r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HPb59-2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 vías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DN15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½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2,0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43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24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VAC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rowSpan="21"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Con retorno por resorte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645160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VS92A20NT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NPT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DN20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¾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2,4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36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0,25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4215148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VS92A25NT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NPT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DN25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4,2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30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122912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VS92B15NT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NPT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DN15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½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2,0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43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110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VAC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013044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VS92B20NT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NPT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DN20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¾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2,4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36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0,25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088896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VS92B25NT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NPT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DN25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4,2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30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145393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VS92C15NT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NPT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DN15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½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2,0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43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220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VAC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0620479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VS92C20NT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NPT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DN20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¾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2,4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36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0,25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2607575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VS92C25NT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NPT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DN25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4,2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30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935283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VS93A15NT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NPT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 vías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DN15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½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2,0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43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24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VAC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02286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VS93A20NT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NPT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DN20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¾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2,4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36 psi 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0,25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778239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VS93A25NT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NPT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DN25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4,2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30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755720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VS93B15NT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NPT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DN15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½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2,0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43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110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VAC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451047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VS93B20NT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NPT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DN20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¾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2,4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36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0,25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080198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VS93B25NT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NPT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DN25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4,2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30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248416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VS93C15NT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NPT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DN15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½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2,0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43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220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VAC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788202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VS93C20NT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NPT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DN20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¾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2,4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36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0,25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293002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VS93C25NT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NPT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DN25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4,2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30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301157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VS9ZZA00T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rowSpan="3" gridSpan="9"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Sólo actuador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24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VAC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983897"/>
                  </a:ext>
                </a:extLst>
              </a:tr>
              <a:tr h="260495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VS9ZZB00T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9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110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VAC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07660233"/>
                  </a:ext>
                </a:extLst>
              </a:tr>
              <a:tr h="200763"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VS9ZZC00T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gridSpan="9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220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VAC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531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927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3" hidden="1">
            <a:extLst>
              <a:ext uri="{FF2B5EF4-FFF2-40B4-BE49-F238E27FC236}">
                <a16:creationId xmlns:a16="http://schemas.microsoft.com/office/drawing/2014/main" id="{AE081A0F-9FEC-4887-8646-156F1D75359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408" imgH="408" progId="TCLayout.ActiveDocument.1">
                  <p:embed/>
                </p:oleObj>
              </mc:Choice>
              <mc:Fallback>
                <p:oleObj name="think-cell Slide" r:id="rId5" imgW="408" imgH="408" progId="TCLayout.ActiveDocument.1">
                  <p:embed/>
                  <p:pic>
                    <p:nvPicPr>
                      <p:cNvPr id="14" name="Object 13" hidden="1">
                        <a:extLst>
                          <a:ext uri="{FF2B5EF4-FFF2-40B4-BE49-F238E27FC236}">
                            <a16:creationId xmlns:a16="http://schemas.microsoft.com/office/drawing/2014/main" id="{AE081A0F-9FEC-4887-8646-156F1D7535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 hidden="1">
            <a:extLst>
              <a:ext uri="{FF2B5EF4-FFF2-40B4-BE49-F238E27FC236}">
                <a16:creationId xmlns:a16="http://schemas.microsoft.com/office/drawing/2014/main" id="{396A6020-414E-4CA8-9AF8-6BB4593953B3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altLang="zh-CN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 CN Bold"/>
              <a:ea typeface="+mj-ea"/>
              <a:cs typeface="+mn-cs"/>
              <a:sym typeface="+mj-ea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629AD0-3523-40A2-A721-908E42745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94EC18-1D2B-4535-B738-0E53AFE26620}" type="slidenum">
              <a:rPr kumimoji="0" lang="es-MX" sz="1000" b="1" i="0" u="none" strike="noStrike" kern="1200" cap="none" spc="0" normalizeH="0" baseline="0" noProof="0" smtClean="0">
                <a:ln>
                  <a:noFill/>
                </a:ln>
                <a:solidFill>
                  <a:srgbClr val="707070"/>
                </a:solidFill>
                <a:effectLst/>
                <a:uLnTx/>
                <a:uFillTx/>
                <a:latin typeface="Arial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MX" sz="1000" b="1" i="0" u="none" strike="noStrike" kern="1200" cap="none" spc="0" normalizeH="0" baseline="0" noProof="0" dirty="0">
              <a:ln>
                <a:noFill/>
              </a:ln>
              <a:solidFill>
                <a:srgbClr val="707070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0A59621B-56F0-D678-5F13-CA4104070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971788"/>
              </p:ext>
            </p:extLst>
          </p:nvPr>
        </p:nvGraphicFramePr>
        <p:xfrm>
          <a:off x="419100" y="698503"/>
          <a:ext cx="11353800" cy="6019278"/>
        </p:xfrm>
        <a:graphic>
          <a:graphicData uri="http://schemas.openxmlformats.org/drawingml/2006/table">
            <a:tbl>
              <a:tblPr/>
              <a:tblGrid>
                <a:gridCol w="933468">
                  <a:extLst>
                    <a:ext uri="{9D8B030D-6E8A-4147-A177-3AD203B41FA5}">
                      <a16:colId xmlns:a16="http://schemas.microsoft.com/office/drawing/2014/main" val="99342447"/>
                    </a:ext>
                  </a:extLst>
                </a:gridCol>
                <a:gridCol w="1004492">
                  <a:extLst>
                    <a:ext uri="{9D8B030D-6E8A-4147-A177-3AD203B41FA5}">
                      <a16:colId xmlns:a16="http://schemas.microsoft.com/office/drawing/2014/main" val="2113307319"/>
                    </a:ext>
                  </a:extLst>
                </a:gridCol>
                <a:gridCol w="919939">
                  <a:extLst>
                    <a:ext uri="{9D8B030D-6E8A-4147-A177-3AD203B41FA5}">
                      <a16:colId xmlns:a16="http://schemas.microsoft.com/office/drawing/2014/main" val="2925445"/>
                    </a:ext>
                  </a:extLst>
                </a:gridCol>
                <a:gridCol w="960523">
                  <a:extLst>
                    <a:ext uri="{9D8B030D-6E8A-4147-A177-3AD203B41FA5}">
                      <a16:colId xmlns:a16="http://schemas.microsoft.com/office/drawing/2014/main" val="2700604651"/>
                    </a:ext>
                  </a:extLst>
                </a:gridCol>
                <a:gridCol w="703482">
                  <a:extLst>
                    <a:ext uri="{9D8B030D-6E8A-4147-A177-3AD203B41FA5}">
                      <a16:colId xmlns:a16="http://schemas.microsoft.com/office/drawing/2014/main" val="3154493718"/>
                    </a:ext>
                  </a:extLst>
                </a:gridCol>
                <a:gridCol w="753389">
                  <a:extLst>
                    <a:ext uri="{9D8B030D-6E8A-4147-A177-3AD203B41FA5}">
                      <a16:colId xmlns:a16="http://schemas.microsoft.com/office/drawing/2014/main" val="2244193602"/>
                    </a:ext>
                  </a:extLst>
                </a:gridCol>
                <a:gridCol w="1086490">
                  <a:extLst>
                    <a:ext uri="{9D8B030D-6E8A-4147-A177-3AD203B41FA5}">
                      <a16:colId xmlns:a16="http://schemas.microsoft.com/office/drawing/2014/main" val="1476879988"/>
                    </a:ext>
                  </a:extLst>
                </a:gridCol>
                <a:gridCol w="933468">
                  <a:extLst>
                    <a:ext uri="{9D8B030D-6E8A-4147-A177-3AD203B41FA5}">
                      <a16:colId xmlns:a16="http://schemas.microsoft.com/office/drawing/2014/main" val="3312705281"/>
                    </a:ext>
                  </a:extLst>
                </a:gridCol>
                <a:gridCol w="919939">
                  <a:extLst>
                    <a:ext uri="{9D8B030D-6E8A-4147-A177-3AD203B41FA5}">
                      <a16:colId xmlns:a16="http://schemas.microsoft.com/office/drawing/2014/main" val="3374210761"/>
                    </a:ext>
                  </a:extLst>
                </a:gridCol>
                <a:gridCol w="1014637">
                  <a:extLst>
                    <a:ext uri="{9D8B030D-6E8A-4147-A177-3AD203B41FA5}">
                      <a16:colId xmlns:a16="http://schemas.microsoft.com/office/drawing/2014/main" val="307828875"/>
                    </a:ext>
                  </a:extLst>
                </a:gridCol>
                <a:gridCol w="946994">
                  <a:extLst>
                    <a:ext uri="{9D8B030D-6E8A-4147-A177-3AD203B41FA5}">
                      <a16:colId xmlns:a16="http://schemas.microsoft.com/office/drawing/2014/main" val="1624882620"/>
                    </a:ext>
                  </a:extLst>
                </a:gridCol>
                <a:gridCol w="1176979">
                  <a:extLst>
                    <a:ext uri="{9D8B030D-6E8A-4147-A177-3AD203B41FA5}">
                      <a16:colId xmlns:a16="http://schemas.microsoft.com/office/drawing/2014/main" val="3068251973"/>
                    </a:ext>
                  </a:extLst>
                </a:gridCol>
              </a:tblGrid>
              <a:tr h="494775"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SKU</a:t>
                      </a:r>
                    </a:p>
                  </a:txBody>
                  <a:tcPr marL="5294" marR="5294" marT="5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i="0" u="none" strike="noStrike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Conexión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Medio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Temperatura </a:t>
                      </a:r>
                    </a:p>
                    <a:p>
                      <a:pPr algn="ctr" fontAlgn="ctr"/>
                      <a:r>
                        <a:rPr lang="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del Medio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Material del Cuerpo 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Patrón de cuerpo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i="0" u="none" strike="noStrike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DN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Tamaño</a:t>
                      </a:r>
                    </a:p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Nominal</a:t>
                      </a:r>
                      <a:b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(pulgadas)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Kvs </a:t>
                      </a:r>
                      <a:b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m3/h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Presión </a:t>
                      </a:r>
                    </a:p>
                    <a:p>
                      <a:pPr algn="ctr" fontAlgn="ctr"/>
                      <a:r>
                        <a:rPr lang="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diferencial </a:t>
                      </a:r>
                      <a:b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de cierre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Voltaje del actuador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Tipo de actuador</a:t>
                      </a:r>
                    </a:p>
                  </a:txBody>
                  <a:tcPr marL="5294" marR="5294" marT="5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31512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VS92A15PT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BSPT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rowSpan="18"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Agua fría y caliente, hasta un 50% de solución de glicol.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rowSpan="18"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0° a 94°C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8"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Bronce</a:t>
                      </a:r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HPb59-2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 vías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DN15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½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2,0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43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24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VAC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rowSpan="21"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Con retorno por resorte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645160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VS92A20PT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BSPT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DN20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¾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2,4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36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0,25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4215148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VS92A25PT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BSPT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DN25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4,2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30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122912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VS92B15PT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BSPT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DN15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½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2,0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43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110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VAC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013044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VS92B20PT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BSPT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DN20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¾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2,4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36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0,25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088896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VS92B25PT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BSPT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DN25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4,2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30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145393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VS92C15PT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BSPT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DN15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½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2,0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43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220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VAC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0620479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VS92C20PT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BSPT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DN20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¾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2,4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36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0,25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2607575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VS92C25PT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BSPT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DN25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4,2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30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935283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VS93A15PT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BSPT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 vías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DN15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½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2,0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43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24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VAC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02286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VS93A20PT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BSPT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DN20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¾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2,4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36 psi 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0,25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778239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VS93A25PT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BSPT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DN25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4,2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30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755720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VS93B15PT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BSPT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DN15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½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2,0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43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110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VAC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451047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VS93B20PT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BSPT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DN20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¾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2,4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36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0,25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080198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VS93B25PT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BSPT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DN25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4,2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30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248416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VS93C15PT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BSPT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DN15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½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2,0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43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220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VAC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788202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VS93C20PT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BSPT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DN20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¾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2,4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36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0,25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293002"/>
                  </a:ext>
                </a:extLst>
              </a:tr>
              <a:tr h="266522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VS93C25PT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BSPT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DN25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4,2 ± 10%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30 psi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 MPa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301157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VS9ZZA00T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rowSpan="3" gridSpan="9"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Sólo actuador</a:t>
                      </a: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24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VAC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983897"/>
                  </a:ext>
                </a:extLst>
              </a:tr>
              <a:tr h="260495"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VS9ZZB00T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9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110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VAC</a:t>
                      </a:r>
                      <a:endParaRPr lang="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07660233"/>
                  </a:ext>
                </a:extLst>
              </a:tr>
              <a:tr h="200763"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VS9ZZC00T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gridSpan="9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220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VAC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294" marR="5294" marT="5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531358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09B2E5A3-174E-04D4-EC8F-59D95205C598}"/>
              </a:ext>
            </a:extLst>
          </p:cNvPr>
          <p:cNvSpPr txBox="1">
            <a:spLocks/>
          </p:cNvSpPr>
          <p:nvPr/>
        </p:nvSpPr>
        <p:spPr>
          <a:xfrm>
            <a:off x="322274" y="279537"/>
            <a:ext cx="12227638" cy="30264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200" kern="1200" cap="all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altLang="zh-CN" sz="2400" i="0" u="none" strike="noStrike" kern="1200" cap="all" spc="0" normalizeH="0" baseline="0" noProof="0" dirty="0">
                <a:ln>
                  <a:noFill/>
                </a:ln>
                <a:solidFill>
                  <a:srgbClr val="DC202E"/>
                </a:solidFill>
                <a:effectLst/>
                <a:uLnTx/>
                <a:uFillTx/>
                <a:latin typeface="Arial Black"/>
              </a:rPr>
              <a:t>vs9 válvulas para </a:t>
            </a:r>
            <a:r>
              <a:rPr kumimoji="0" lang="es-MX" altLang="zh-CN" sz="2400" i="0" u="none" strike="noStrike" kern="1200" cap="all" spc="0" normalizeH="0" baseline="0" noProof="0" dirty="0" err="1">
                <a:ln>
                  <a:noFill/>
                </a:ln>
                <a:solidFill>
                  <a:srgbClr val="DC202E"/>
                </a:solidFill>
                <a:effectLst/>
                <a:uLnTx/>
                <a:uFillTx/>
                <a:latin typeface="Arial Black"/>
              </a:rPr>
              <a:t>fcu</a:t>
            </a:r>
            <a:r>
              <a:rPr kumimoji="0" lang="es-MX" altLang="zh-CN" sz="2400" i="0" u="none" strike="noStrike" kern="1200" cap="all" spc="0" normalizeH="0" baseline="0" noProof="0" dirty="0">
                <a:ln>
                  <a:noFill/>
                </a:ln>
                <a:solidFill>
                  <a:srgbClr val="DC202E"/>
                </a:solidFill>
                <a:effectLst/>
                <a:uLnTx/>
                <a:uFillTx/>
                <a:latin typeface="Arial Black"/>
              </a:rPr>
              <a:t> con retorno por resorte – BSPT</a:t>
            </a:r>
            <a:endParaRPr kumimoji="0" lang="es-MX" altLang="zh-CN" sz="2400" b="1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9248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YCP0cHa9BohaHElQ_SvQ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vPd.4OB074OdkuZOZ09Y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YCP0cHa9BohaHElQ_SvQ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YCP0cHa9BohaHElQ_SvQ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YCP0cHa9BohaHElQ_SvQ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Honeywell 2019">
  <a:themeElements>
    <a:clrScheme name="Honeywell">
      <a:dk1>
        <a:sysClr val="windowText" lastClr="000000"/>
      </a:dk1>
      <a:lt1>
        <a:sysClr val="window" lastClr="FFFFFF"/>
      </a:lt1>
      <a:dk2>
        <a:srgbClr val="404040"/>
      </a:dk2>
      <a:lt2>
        <a:srgbClr val="E0E0E0"/>
      </a:lt2>
      <a:accent1>
        <a:srgbClr val="DC202E"/>
      </a:accent1>
      <a:accent2>
        <a:srgbClr val="404040"/>
      </a:accent2>
      <a:accent3>
        <a:srgbClr val="707070"/>
      </a:accent3>
      <a:accent4>
        <a:srgbClr val="A0A0A0"/>
      </a:accent4>
      <a:accent5>
        <a:srgbClr val="C0C0C0"/>
      </a:accent5>
      <a:accent6>
        <a:srgbClr val="E0E0E0"/>
      </a:accent6>
      <a:hlink>
        <a:srgbClr val="000000"/>
      </a:hlink>
      <a:folHlink>
        <a:srgbClr val="000000"/>
      </a:folHlink>
    </a:clrScheme>
    <a:fontScheme name="Custom 1">
      <a:majorFont>
        <a:latin typeface="Arial Black"/>
        <a:ea typeface="思源黑体 CN Bold"/>
        <a:cs typeface=""/>
      </a:majorFont>
      <a:minorFont>
        <a:latin typeface="Arial"/>
        <a:ea typeface="思源黑体 CN Norm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no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Honeywell_v14" id="{4C955DBE-6A6B-4404-A7FC-985F50DCB814}" vid="{9FCABB78-B434-4B7B-86A1-129067C79F96}"/>
    </a:ext>
  </a:extLst>
</a:theme>
</file>

<file path=ppt/theme/theme2.xml><?xml version="1.0" encoding="utf-8"?>
<a:theme xmlns:a="http://schemas.openxmlformats.org/drawingml/2006/main" name="Office Theme">
  <a:themeElements>
    <a:clrScheme name="Honeywell">
      <a:dk1>
        <a:sysClr val="windowText" lastClr="000000"/>
      </a:dk1>
      <a:lt1>
        <a:sysClr val="window" lastClr="FFFFFF"/>
      </a:lt1>
      <a:dk2>
        <a:srgbClr val="404040"/>
      </a:dk2>
      <a:lt2>
        <a:srgbClr val="E0E0E0"/>
      </a:lt2>
      <a:accent1>
        <a:srgbClr val="DC202E"/>
      </a:accent1>
      <a:accent2>
        <a:srgbClr val="404040"/>
      </a:accent2>
      <a:accent3>
        <a:srgbClr val="707070"/>
      </a:accent3>
      <a:accent4>
        <a:srgbClr val="A0A0A0"/>
      </a:accent4>
      <a:accent5>
        <a:srgbClr val="C0C0C0"/>
      </a:accent5>
      <a:accent6>
        <a:srgbClr val="E0E0E0"/>
      </a:accent6>
      <a:hlink>
        <a:srgbClr val="000000"/>
      </a:hlink>
      <a:folHlink>
        <a:srgbClr val="000000"/>
      </a:folHlink>
    </a:clrScheme>
    <a:fontScheme name="Honeywell">
      <a:majorFont>
        <a:latin typeface="Honeywell Sans"/>
        <a:ea typeface=""/>
        <a:cs typeface=""/>
      </a:majorFont>
      <a:minorFont>
        <a:latin typeface="Honeywell Sans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Honeywell">
      <a:dk1>
        <a:sysClr val="windowText" lastClr="000000"/>
      </a:dk1>
      <a:lt1>
        <a:sysClr val="window" lastClr="FFFFFF"/>
      </a:lt1>
      <a:dk2>
        <a:srgbClr val="404040"/>
      </a:dk2>
      <a:lt2>
        <a:srgbClr val="E0E0E0"/>
      </a:lt2>
      <a:accent1>
        <a:srgbClr val="DC202E"/>
      </a:accent1>
      <a:accent2>
        <a:srgbClr val="404040"/>
      </a:accent2>
      <a:accent3>
        <a:srgbClr val="707070"/>
      </a:accent3>
      <a:accent4>
        <a:srgbClr val="A0A0A0"/>
      </a:accent4>
      <a:accent5>
        <a:srgbClr val="C0C0C0"/>
      </a:accent5>
      <a:accent6>
        <a:srgbClr val="E0E0E0"/>
      </a:accent6>
      <a:hlink>
        <a:srgbClr val="000000"/>
      </a:hlink>
      <a:folHlink>
        <a:srgbClr val="000000"/>
      </a:folHlink>
    </a:clrScheme>
    <a:fontScheme name="Honeywell">
      <a:majorFont>
        <a:latin typeface="Honeywell Sans"/>
        <a:ea typeface=""/>
        <a:cs typeface=""/>
      </a:majorFont>
      <a:minorFont>
        <a:latin typeface="Honeywell Sans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B26A1519BBA744976EF058AC218929" ma:contentTypeVersion="8" ma:contentTypeDescription="Create a new document." ma:contentTypeScope="" ma:versionID="e18f5c9c17a6d5f8b427d4011265e6e3">
  <xsd:schema xmlns:xsd="http://www.w3.org/2001/XMLSchema" xmlns:xs="http://www.w3.org/2001/XMLSchema" xmlns:p="http://schemas.microsoft.com/office/2006/metadata/properties" xmlns:ns2="87fc68a8-cc2a-4a3b-81fc-3faadccf3bdc" targetNamespace="http://schemas.microsoft.com/office/2006/metadata/properties" ma:root="true" ma:fieldsID="8021f81eb2ae6b5a9fc870c1a53b7db1" ns2:_="">
    <xsd:import namespace="87fc68a8-cc2a-4a3b-81fc-3faadccf3b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fc68a8-cc2a-4a3b-81fc-3faadccf3b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BB76DD-93FC-4DB0-B927-ED246CAD52CA}">
  <ds:schemaRefs>
    <ds:schemaRef ds:uri="213af126-92eb-4bb5-8bfd-1661103a2928"/>
    <ds:schemaRef ds:uri="2e4f7139-f525-464a-a848-17f8a955bf91"/>
    <ds:schemaRef ds:uri="556c013f-0c28-4996-a386-464d5c02377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DF2A4E2-E3B2-49B0-935B-BE51ADC65E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3EF590-46EF-4004-B81E-DF883171C1E1}">
  <ds:schemaRefs>
    <ds:schemaRef ds:uri="87fc68a8-cc2a-4a3b-81fc-3faadccf3bd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d546e5e1-5d42-4630-bacd-c69bfdcbd5e8}" enabled="1" method="Standard" siteId="{96ece526-9c7d-48b0-8daf-8b93c90a5d18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4767</TotalTime>
  <Words>891</Words>
  <Application>Microsoft Office PowerPoint</Application>
  <PresentationFormat>Widescreen</PresentationFormat>
  <Paragraphs>360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Aptos Narrow</vt:lpstr>
      <vt:lpstr>Arial</vt:lpstr>
      <vt:lpstr>Arial Black</vt:lpstr>
      <vt:lpstr>Honeywell Sans</vt:lpstr>
      <vt:lpstr>Honeywell Sans Medium</vt:lpstr>
      <vt:lpstr>思源黑体 CN Bold</vt:lpstr>
      <vt:lpstr>Honeywell 2019</vt:lpstr>
      <vt:lpstr>think-cell Slide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HAQ61 room air sensor Launching training</dc:title>
  <dc:creator>Johan Sebastian Valencia</dc:creator>
  <cp:lastModifiedBy>Martinez, Fabiana</cp:lastModifiedBy>
  <cp:revision>192</cp:revision>
  <dcterms:created xsi:type="dcterms:W3CDTF">2021-02-23T03:21:00Z</dcterms:created>
  <dcterms:modified xsi:type="dcterms:W3CDTF">2024-04-12T22:18:07Z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546e5e1-5d42-4630-bacd-c69bfdcbd5e8_Enabled">
    <vt:lpwstr>true</vt:lpwstr>
  </property>
  <property fmtid="{D5CDD505-2E9C-101B-9397-08002B2CF9AE}" pid="3" name="MSIP_Label_d546e5e1-5d42-4630-bacd-c69bfdcbd5e8_SetDate">
    <vt:lpwstr>2022-04-07T09:19:55Z</vt:lpwstr>
  </property>
  <property fmtid="{D5CDD505-2E9C-101B-9397-08002B2CF9AE}" pid="4" name="MSIP_Label_d546e5e1-5d42-4630-bacd-c69bfdcbd5e8_Method">
    <vt:lpwstr>Standard</vt:lpwstr>
  </property>
  <property fmtid="{D5CDD505-2E9C-101B-9397-08002B2CF9AE}" pid="5" name="MSIP_Label_d546e5e1-5d42-4630-bacd-c69bfdcbd5e8_Name">
    <vt:lpwstr>d546e5e1-5d42-4630-bacd-c69bfdcbd5e8</vt:lpwstr>
  </property>
  <property fmtid="{D5CDD505-2E9C-101B-9397-08002B2CF9AE}" pid="6" name="MSIP_Label_d546e5e1-5d42-4630-bacd-c69bfdcbd5e8_SiteId">
    <vt:lpwstr>96ece526-9c7d-48b0-8daf-8b93c90a5d18</vt:lpwstr>
  </property>
  <property fmtid="{D5CDD505-2E9C-101B-9397-08002B2CF9AE}" pid="7" name="MSIP_Label_d546e5e1-5d42-4630-bacd-c69bfdcbd5e8_ActionId">
    <vt:lpwstr>20dc90a2-03e8-4687-99c6-d44248404749</vt:lpwstr>
  </property>
  <property fmtid="{D5CDD505-2E9C-101B-9397-08002B2CF9AE}" pid="8" name="MSIP_Label_d546e5e1-5d42-4630-bacd-c69bfdcbd5e8_ContentBits">
    <vt:lpwstr>0</vt:lpwstr>
  </property>
  <property fmtid="{D5CDD505-2E9C-101B-9397-08002B2CF9AE}" pid="9" name="SmartTag">
    <vt:lpwstr>4</vt:lpwstr>
  </property>
  <property fmtid="{D5CDD505-2E9C-101B-9397-08002B2CF9AE}" pid="10" name="ContentTypeId">
    <vt:lpwstr>0x0101006AB26A1519BBA744976EF058AC218929</vt:lpwstr>
  </property>
  <property fmtid="{D5CDD505-2E9C-101B-9397-08002B2CF9AE}" pid="11" name="MediaServiceImageTags">
    <vt:lpwstr/>
  </property>
</Properties>
</file>